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35" r:id="rId3"/>
    <p:sldId id="436" r:id="rId4"/>
    <p:sldId id="438" r:id="rId5"/>
    <p:sldId id="439" r:id="rId6"/>
    <p:sldId id="437" r:id="rId7"/>
    <p:sldId id="440" r:id="rId8"/>
    <p:sldId id="442" r:id="rId9"/>
    <p:sldId id="450" r:id="rId10"/>
    <p:sldId id="415" r:id="rId11"/>
    <p:sldId id="441" r:id="rId12"/>
    <p:sldId id="417" r:id="rId13"/>
    <p:sldId id="430" r:id="rId14"/>
    <p:sldId id="451" r:id="rId15"/>
    <p:sldId id="449" r:id="rId16"/>
    <p:sldId id="431" r:id="rId17"/>
    <p:sldId id="432" r:id="rId18"/>
    <p:sldId id="433" r:id="rId19"/>
    <p:sldId id="434" r:id="rId20"/>
    <p:sldId id="443" r:id="rId21"/>
    <p:sldId id="444" r:id="rId22"/>
    <p:sldId id="448" r:id="rId23"/>
    <p:sldId id="452" r:id="rId24"/>
    <p:sldId id="446" r:id="rId25"/>
    <p:sldId id="447" r:id="rId26"/>
    <p:sldId id="45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g>
</file>

<file path=ppt/media/image3.jpg>
</file>

<file path=ppt/media/image4.wmf>
</file>

<file path=ppt/media/image6.wm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0E705-13BF-9618-48B8-691048DBE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B05DE4-5840-D675-98FE-2210BD10A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BAF44-6EC6-08A2-D9C1-D7A27714C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D8DD8-F775-6F48-8B71-608E9625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84E9F-4546-4DCC-6B4B-D521EA3B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44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14413-F598-A790-7F71-56662514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E9CF27-0A0B-F646-F0AC-7B31F73BB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0A02A-33AA-7244-9B78-FA711B993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2461F-1EAA-3443-6FC9-6B501A4A2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65423-6798-3D0E-F70D-D24A731D4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16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B9891-6A35-ED5F-95E7-A8FA2B5E2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CB3BDE-8F9E-3249-9179-E902799D4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E0D5-C58D-1977-C94C-3C36B61F7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0D36C-56B9-A23F-DCB9-8FD8E42CF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8DC06-931D-5FA8-9A8E-5E9B75F99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094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December 5,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CS 190 Lecture Notes: Modular Design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Slide </a:t>
            </a:r>
            <a:fld id="{E2162002-2512-45FD-82AF-2FE8F2E9185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8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3B333-7D5F-BC16-D8C0-5FA0FA188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05D6-B7FB-7F83-7295-8AF49EA94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DAF8B-2E93-4C51-5858-96B5552FC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6D211-E2F8-4A30-61B8-F6B15D101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3EB86-7DBD-333D-8CB8-E0EA7FF8A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226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3A6B-B9EC-9674-3F0A-DD2C2729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60E1F-15BF-723C-60B0-F7AB3F87A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BFA00-8C21-A550-79EE-04FBC463A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13A84-50C7-BEAC-51DA-14EC30E84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C36C9-7E78-7B4C-6229-629BB9AC7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03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A1E1F-B350-17FE-B7CA-933A69B67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A80E9-8F08-6C7F-7346-FFD9D470F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DEAC7F-B8AA-C27D-89ED-6786FABF2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2C7F9B-676E-F0CE-FA98-59F2F724C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F2272-7397-BB43-9D28-1DC9EA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720AA-5897-3FC9-EEA2-13E56A6D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760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0FE61-D7B1-B483-BD45-730B4D83B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9E1A8-19AB-8B03-8F93-6E05A6B80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C7DE4-4D3E-469B-434B-B8350CAF4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66A232-F7D7-6B93-8212-B03A4682B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B9D415-D7BD-0A21-36FE-EC261445A1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990EE6-CFA0-FAA0-D66B-AC29D4C19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7B7CA7-F031-5A1E-FDA5-B1B66136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2DBA38-4930-7CDA-1879-4714B7953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12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86573-A0F6-0D37-C4A4-0FC3362D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715EB-3921-4424-D174-A93E3527A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FAEFC8-1F95-92B9-4183-AE2DB2F2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0C6FD-8AE2-46A6-1625-09AECAEE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71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5F6AA8-050F-F67C-40F0-DD7B6B11D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C71CE-93B5-5DDF-3145-C648ECFAF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9DCEE-B7E6-4415-FF67-32FA65F8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666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D48F7-0021-636E-D704-DE7D8F4BB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88E51-6204-D9D3-7DDC-1E658C065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C3F4E-FA7D-4EF0-B2AB-F66A47EA3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7553D-879A-379C-F95C-57636116D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D01CC-D11E-1B6C-549E-710AF451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2316B-9E56-5206-C07E-2F65B1306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374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14B07-923C-584A-0BCA-7BF585BC5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119EC2-1D11-FA0F-548C-8D82891BFC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778290-CC70-C528-F31D-43E6E84B0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0BE2C-281A-6D3B-2674-65D61014A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3AA12-24CD-8848-52EF-ABE12D0B6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75918-1F3B-1FA5-3B5A-B95E7027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51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E5F47C-5984-EF7A-C04F-F32254E29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E5ACF-9985-236C-7DE0-41D57F166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D2E83-616F-C3BC-4B39-7188C77D0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B1D22-C150-4472-A497-B700067EA47A}" type="datetimeFigureOut">
              <a:rPr lang="en-GB" smtClean="0"/>
              <a:t>03/09/2024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F1ED7-E453-E56B-2272-2FD769384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8AD6F-BEA8-D763-6CA1-2F3B55605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1A082-75F3-474A-9BAC-9F3F86FEB2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37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554B-51D2-2FF9-2EC7-EF37FA7D78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Операционные системы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9BBC2-F5C8-45DB-D5B0-3BC996098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Лаздин Артур Вячеславович</a:t>
            </a:r>
          </a:p>
          <a:p>
            <a:r>
              <a:rPr lang="ru-RU" sz="3200" dirty="0"/>
              <a:t>Ауд.  2</a:t>
            </a:r>
            <a:r>
              <a:rPr lang="en-US" sz="3200" dirty="0"/>
              <a:t>11</a:t>
            </a:r>
            <a:r>
              <a:rPr lang="ru-RU" sz="3200" dirty="0"/>
              <a:t>3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559354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IBM Model 701 (Early 1950's)</a:t>
            </a:r>
          </a:p>
        </p:txBody>
      </p:sp>
      <p:pic>
        <p:nvPicPr>
          <p:cNvPr id="104456" name="Picture 8" descr="IBM 701 Electronic analytical control un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610" y="1467084"/>
            <a:ext cx="6569459" cy="493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249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эволюции вычислительных систем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7592F-88DB-616F-16E2-3AD35CF4D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3600" dirty="0"/>
              <a:t>Второй период: 1955 - 1965 года.</a:t>
            </a:r>
            <a:br>
              <a:rPr lang="ru-RU" sz="3600" dirty="0"/>
            </a:br>
            <a:r>
              <a:rPr lang="ru-RU" sz="3600" dirty="0"/>
              <a:t>Элементная база: полупроводники, транзисторы. </a:t>
            </a:r>
            <a:br>
              <a:rPr lang="ru-RU" sz="3600" dirty="0"/>
            </a:br>
            <a:r>
              <a:rPr lang="ru-RU" sz="3600" dirty="0"/>
              <a:t>Появляются магнитные носители данных: барабаны, ленты, диски.</a:t>
            </a: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Программирование – макроассемблеры, первые ЯП  </a:t>
            </a:r>
            <a:r>
              <a:rPr lang="en-GB" sz="3600" dirty="0"/>
              <a:t>Fortran, Algol58, LISP</a:t>
            </a:r>
            <a:r>
              <a:rPr lang="ru-RU" sz="3600" dirty="0"/>
              <a:t>.</a:t>
            </a:r>
            <a:br>
              <a:rPr lang="ru-RU" sz="3600" dirty="0"/>
            </a:br>
            <a:r>
              <a:rPr lang="ru-RU" sz="3600" dirty="0"/>
              <a:t>Операционные системы – зачаточный уровень.</a:t>
            </a:r>
            <a:r>
              <a:rPr lang="en-GB" sz="3600" dirty="0"/>
              <a:t> </a:t>
            </a:r>
            <a:r>
              <a:rPr lang="ru-RU" sz="3600" dirty="0"/>
              <a:t>Пакетные ОС.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69542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IBM 7094 (Early 1960's)</a:t>
            </a:r>
          </a:p>
        </p:txBody>
      </p:sp>
      <p:pic>
        <p:nvPicPr>
          <p:cNvPr id="123913" name="Picture 9" descr="http://www.computer-history.info/Page4.dir/pages/IBM.7090.dir/images/Picture.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1338262"/>
            <a:ext cx="6781800" cy="515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9528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CCFB9-2B36-45E3-9A22-49C179951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486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IBM </a:t>
            </a:r>
            <a:r>
              <a:rPr lang="en-US" dirty="0"/>
              <a:t>System 360 Datacenter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72AF00-6340-43E2-B44C-ADD8B997A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CS 140 Lecture Notes: Directories</a:t>
            </a:r>
            <a:endParaRPr lang="en-US"/>
          </a:p>
        </p:txBody>
      </p:sp>
      <p:pic>
        <p:nvPicPr>
          <p:cNvPr id="5" name="Picture 4" descr="ibm_360">
            <a:extLst>
              <a:ext uri="{FF2B5EF4-FFF2-40B4-BE49-F238E27FC236}">
                <a16:creationId xmlns:a16="http://schemas.microsoft.com/office/drawing/2014/main" id="{478E01A8-F813-4F97-957E-DDFDCF7D6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969993"/>
            <a:ext cx="8128000" cy="5859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030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DA04D1-4D34-DF81-AE6E-9420B1340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4" y="51904"/>
            <a:ext cx="9191501" cy="66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43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147FF-A44D-103C-12DE-2FD763C05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OS</a:t>
            </a:r>
            <a:r>
              <a:rPr lang="ru-RU" dirty="0"/>
              <a:t>/</a:t>
            </a:r>
            <a:r>
              <a:rPr lang="en-GB" dirty="0"/>
              <a:t>360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084BB-96DD-C05C-7F81-0F90F3FB6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1564368"/>
            <a:ext cx="7503367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Концепция – единое семейство ЭВМ. </a:t>
            </a:r>
            <a:br>
              <a:rPr lang="ru-RU" dirty="0"/>
            </a:br>
            <a:r>
              <a:rPr lang="ru-RU" dirty="0"/>
              <a:t>Программная совместимость.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Появление громоздкой и чрезвычайно сложной ОС.</a:t>
            </a:r>
            <a:br>
              <a:rPr lang="ru-RU" dirty="0"/>
            </a:br>
            <a:r>
              <a:rPr lang="ru-RU" dirty="0"/>
              <a:t>Миллионы строк кода на Ассемблере.</a:t>
            </a:r>
            <a:br>
              <a:rPr lang="ru-RU" dirty="0"/>
            </a:br>
            <a:r>
              <a:rPr lang="ru-RU" dirty="0"/>
              <a:t>Тысячи только выявленных ошибок. К моменту вывода это семейства машин с рынка никто не знал сколько ошибок осталось невыявленными.</a:t>
            </a:r>
            <a:endParaRPr lang="en-GB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17C829F-C24F-5FBA-C098-57ADBC33B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859" y="1690687"/>
            <a:ext cx="3137080" cy="414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194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1C2E2-ADE8-0E83-B782-19AEB9D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Машинный зал вычислительного центра</a:t>
            </a:r>
            <a:endParaRPr lang="en-GB" dirty="0"/>
          </a:p>
        </p:txBody>
      </p:sp>
      <p:pic>
        <p:nvPicPr>
          <p:cNvPr id="1026" name="Picture 2" descr="Машинный зал с ЭВМ ЕС-1060">
            <a:extLst>
              <a:ext uri="{FF2B5EF4-FFF2-40B4-BE49-F238E27FC236}">
                <a16:creationId xmlns:a16="http://schemas.microsoft.com/office/drawing/2014/main" id="{F16D387E-F48C-4C44-B53A-8B6C09133A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653" y="1825624"/>
            <a:ext cx="6834879" cy="484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393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9B5D-3FE1-C1B0-3930-4440E12E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PDP-7 Digital Equipment Corporation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F615CCC-06DE-D253-B0F1-2BB260A7A1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3" y="1690688"/>
            <a:ext cx="6514949" cy="48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5AB4222-20E7-7C85-A09D-005D75A34109}"/>
              </a:ext>
            </a:extLst>
          </p:cNvPr>
          <p:cNvSpPr txBox="1">
            <a:spLocks/>
          </p:cNvSpPr>
          <p:nvPr/>
        </p:nvSpPr>
        <p:spPr>
          <a:xfrm>
            <a:off x="7560000" y="1623527"/>
            <a:ext cx="4060500" cy="495337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18-bit computer</a:t>
            </a:r>
          </a:p>
          <a:p>
            <a:endParaRPr lang="en-GB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add time of 4 µs</a:t>
            </a:r>
          </a:p>
          <a:p>
            <a:endParaRPr lang="en-GB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standard memory capacity was 4K words (9 KB) up to 64K words (144 KB)</a:t>
            </a:r>
          </a:p>
          <a:p>
            <a:endParaRPr lang="en-GB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sz="3200" dirty="0"/>
              <a:t>weighed about 1,100 pounds (500 kg)</a:t>
            </a:r>
          </a:p>
        </p:txBody>
      </p:sp>
    </p:spTree>
    <p:extLst>
      <p:ext uri="{BB962C8B-B14F-4D97-AF65-F5344CB8AC3E}">
        <p14:creationId xmlns:p14="http://schemas.microsoft.com/office/powerpoint/2010/main" val="2990893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F19968C1-8B1C-D127-267B-2F932D63F0E8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29" y="358775"/>
            <a:ext cx="2961045" cy="410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756929C-5D1C-CB20-411F-E434D6BE8395}"/>
              </a:ext>
            </a:extLst>
          </p:cNvPr>
          <p:cNvSpPr txBox="1">
            <a:spLocks/>
          </p:cNvSpPr>
          <p:nvPr/>
        </p:nvSpPr>
        <p:spPr>
          <a:xfrm>
            <a:off x="6677025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F4C2312-0AC1-17D1-0A88-7517FD16C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826" y="4707731"/>
            <a:ext cx="4267200" cy="1062038"/>
          </a:xfrm>
        </p:spPr>
        <p:txBody>
          <a:bodyPr/>
          <a:lstStyle/>
          <a:p>
            <a:pPr marL="0" indent="0">
              <a:buNone/>
            </a:pPr>
            <a:r>
              <a:rPr lang="en-GB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Kenneth Lane Thompson</a:t>
            </a:r>
            <a:endParaRPr lang="en-GB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B6B9AAC6-B90A-F1E2-4416-E125B46E6CBC}"/>
              </a:ext>
            </a:extLst>
          </p:cNvPr>
          <p:cNvSpPr txBox="1">
            <a:spLocks/>
          </p:cNvSpPr>
          <p:nvPr/>
        </p:nvSpPr>
        <p:spPr>
          <a:xfrm>
            <a:off x="4038600" y="1088231"/>
            <a:ext cx="3774244" cy="3212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3082" name="Picture 10" descr="Деннис Ритчи в 2011 году">
            <a:extLst>
              <a:ext uri="{FF2B5EF4-FFF2-40B4-BE49-F238E27FC236}">
                <a16:creationId xmlns:a16="http://schemas.microsoft.com/office/drawing/2014/main" id="{76B27705-7E26-C75C-EB60-4F6D73DB0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707" y="358775"/>
            <a:ext cx="3198055" cy="410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D7D5C73-DEA6-5FBA-23BC-387FA049029B}"/>
              </a:ext>
            </a:extLst>
          </p:cNvPr>
          <p:cNvSpPr txBox="1">
            <a:spLocks/>
          </p:cNvSpPr>
          <p:nvPr/>
        </p:nvSpPr>
        <p:spPr>
          <a:xfrm>
            <a:off x="7134226" y="4791075"/>
            <a:ext cx="4267200" cy="1062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F8D2AD26-7D5B-4900-991C-603CEF5260AD}"/>
              </a:ext>
            </a:extLst>
          </p:cNvPr>
          <p:cNvSpPr txBox="1">
            <a:spLocks/>
          </p:cNvSpPr>
          <p:nvPr/>
        </p:nvSpPr>
        <p:spPr>
          <a:xfrm>
            <a:off x="6991352" y="4707731"/>
            <a:ext cx="4476749" cy="1062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Dennis </a:t>
            </a:r>
            <a:r>
              <a:rPr lang="en-GB" b="0" i="1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MacAlistair</a:t>
            </a:r>
            <a:r>
              <a:rPr lang="en-GB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Ritchie</a:t>
            </a:r>
            <a:endParaRPr lang="en-GB" dirty="0"/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2CA6CC74-DCEF-6602-E3F0-053FB5292E2E}"/>
              </a:ext>
            </a:extLst>
          </p:cNvPr>
          <p:cNvSpPr txBox="1">
            <a:spLocks/>
          </p:cNvSpPr>
          <p:nvPr/>
        </p:nvSpPr>
        <p:spPr>
          <a:xfrm>
            <a:off x="4002843" y="544116"/>
            <a:ext cx="4380327" cy="3212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4000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Unix operating system is written in the C programming language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680156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E10D-0939-7824-C2D4-FB7D9AF63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1350" cy="1325563"/>
          </a:xfrm>
        </p:spPr>
        <p:txBody>
          <a:bodyPr/>
          <a:lstStyle/>
          <a:p>
            <a:r>
              <a:rPr lang="en-GB" dirty="0"/>
              <a:t>Thompson (sitting) and Ritchie working together at a PDP-11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C2BA574-A586-A278-5ED3-9FFDF28FDB1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51" y="1825624"/>
            <a:ext cx="6126882" cy="490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3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D01-14DB-4E83-EA09-7E488CF25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Литература</a:t>
            </a:r>
            <a:endParaRPr lang="en-GB" dirty="0"/>
          </a:p>
        </p:txBody>
      </p:sp>
      <p:pic>
        <p:nvPicPr>
          <p:cNvPr id="5122" name="Picture 2" descr="Книга: &quot;Компьютерные сети&quot; - Таненбаум, Уэзеролл. Купить книгу, читать  рецензии | Computer Networks | ISBN 978-5-4461-1248-7 | Лабиринт">
            <a:extLst>
              <a:ext uri="{FF2B5EF4-FFF2-40B4-BE49-F238E27FC236}">
                <a16:creationId xmlns:a16="http://schemas.microsoft.com/office/drawing/2014/main" id="{18ECB597-2EEB-31CF-C9F1-1B94DC962FA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53" y="1812925"/>
            <a:ext cx="299154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ABD3220-A235-92C7-79B1-AC83292575D2}"/>
              </a:ext>
            </a:extLst>
          </p:cNvPr>
          <p:cNvSpPr txBox="1">
            <a:spLocks/>
          </p:cNvSpPr>
          <p:nvPr/>
        </p:nvSpPr>
        <p:spPr>
          <a:xfrm>
            <a:off x="4276725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pic>
        <p:nvPicPr>
          <p:cNvPr id="5124" name="Picture 4" descr="Книга: &quot;Операционные системы. Внутренняя структура и принципы  проектирования&quot; - Вильям Столлингс. Купить книгу, читать рецензии |  Operating Systems. Internals and Design Principles | ISBN 978-5-907203-08-2  | Лабиринт">
            <a:extLst>
              <a:ext uri="{FF2B5EF4-FFF2-40B4-BE49-F238E27FC236}">
                <a16:creationId xmlns:a16="http://schemas.microsoft.com/office/drawing/2014/main" id="{8222D3F8-B00E-2939-74F7-CA4F1DCC3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758" y="1812925"/>
            <a:ext cx="3101840" cy="434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text, reptile&#10;&#10;Description automatically generated">
            <a:extLst>
              <a:ext uri="{FF2B5EF4-FFF2-40B4-BE49-F238E27FC236}">
                <a16:creationId xmlns:a16="http://schemas.microsoft.com/office/drawing/2014/main" id="{483F8C80-7D53-A9B9-4D2B-D72E5448CB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726" y="1812925"/>
            <a:ext cx="3055336" cy="4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89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эволюции вычислительных систем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7592F-88DB-616F-16E2-3AD35CF4D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3600" dirty="0"/>
              <a:t>Третий период период: 1965 - 1980 года.</a:t>
            </a:r>
            <a:br>
              <a:rPr lang="ru-RU" sz="3600" dirty="0"/>
            </a:br>
            <a:r>
              <a:rPr lang="ru-RU" sz="3600" dirty="0"/>
              <a:t>Элементная база: микросхемы. </a:t>
            </a:r>
            <a:br>
              <a:rPr lang="ru-RU" sz="3600" dirty="0"/>
            </a:br>
            <a:r>
              <a:rPr lang="ru-RU" sz="3600" dirty="0"/>
              <a:t>Разделение процессоров на вычислители и каналы ввода-вывода.</a:t>
            </a:r>
            <a:br>
              <a:rPr lang="ru-RU" sz="3600" dirty="0"/>
            </a:br>
            <a:r>
              <a:rPr lang="ru-RU" sz="3600" dirty="0"/>
              <a:t>Развиваются компьютерные сети (</a:t>
            </a:r>
            <a:r>
              <a:rPr lang="ru-RU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1969 год предшественница Интернета сеть ARPANET</a:t>
            </a:r>
            <a:r>
              <a:rPr lang="ru-RU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ru-RU" sz="3600" dirty="0"/>
              <a:t>.</a:t>
            </a: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Программирование – взрывообразный рост интереса к теории компиляции, как следствие появление большого количества ЯП. </a:t>
            </a:r>
            <a:br>
              <a:rPr lang="ru-RU" sz="3600" dirty="0"/>
            </a:br>
            <a:r>
              <a:rPr lang="ru-RU" sz="3600" dirty="0"/>
              <a:t>Операционные системы – появление систем разделения времени. Многозадачность.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960409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93E05-F9F8-E5CF-8DBB-CCB4FCF2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Появление микропроцессоров.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9BF78-3AE1-02EB-5D8B-C3959B824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9552"/>
            <a:ext cx="7699310" cy="77444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Микропроцессор </a:t>
            </a:r>
            <a:r>
              <a:rPr lang="en-GB" dirty="0"/>
              <a:t>Intel 8080A</a:t>
            </a:r>
            <a:r>
              <a:rPr lang="ru-RU" dirty="0"/>
              <a:t> 1974 год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078754-9AF6-5328-21AB-E59F1A786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792" y="2313994"/>
            <a:ext cx="8926736" cy="450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530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05D42-AF58-4B12-4298-3F89D234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IBM PC 5150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F1D2E3F-4915-92C0-E1E7-E60E508F92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937" y="1825625"/>
            <a:ext cx="6963718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952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7A9984-0366-BE00-6F5F-56FE54104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06" y="579136"/>
            <a:ext cx="10270728" cy="563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6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эволюции вычислительных систем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7592F-88DB-616F-16E2-3AD35CF4D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3600" dirty="0"/>
              <a:t>Четвертый период: после 1980 года.</a:t>
            </a:r>
            <a:br>
              <a:rPr lang="ru-RU" sz="3600" dirty="0"/>
            </a:br>
            <a:r>
              <a:rPr lang="ru-RU" sz="3600" dirty="0"/>
              <a:t>Элементная база: большие интегральные схемы, микропроцессоры, электронная память. </a:t>
            </a:r>
            <a:br>
              <a:rPr lang="ru-RU" sz="3600" dirty="0"/>
            </a:br>
            <a:r>
              <a:rPr lang="ru-RU" sz="3600" dirty="0"/>
              <a:t>Персональные компьютеры и Сеть.</a:t>
            </a:r>
            <a:br>
              <a:rPr lang="ru-RU" sz="3600" dirty="0"/>
            </a:br>
            <a:r>
              <a:rPr lang="ru-RU" sz="3600" dirty="0"/>
              <a:t>Локальные сети и доступ к Интернету.</a:t>
            </a:r>
          </a:p>
          <a:p>
            <a:pPr marL="0" indent="0">
              <a:buNone/>
            </a:pPr>
            <a:br>
              <a:rPr lang="ru-RU" sz="3600" dirty="0"/>
            </a:br>
            <a:r>
              <a:rPr lang="ru-RU" sz="3600" dirty="0"/>
              <a:t>Операционные системы – распределенные и сетевые.</a:t>
            </a:r>
            <a:br>
              <a:rPr lang="ru-RU" sz="3600" dirty="0"/>
            </a:br>
            <a:r>
              <a:rPr lang="ru-RU" sz="3600" dirty="0"/>
              <a:t>Графический интерфейс.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803206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эволюции вычислительных систем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7592F-88DB-616F-16E2-3AD35CF4D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/>
              <a:t>Пятый период: после 1990 года.</a:t>
            </a: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Мобильные компьютеры.</a:t>
            </a:r>
          </a:p>
          <a:p>
            <a:pPr marL="0" indent="0">
              <a:buNone/>
            </a:pPr>
            <a:r>
              <a:rPr lang="ru-RU" sz="3600" dirty="0"/>
              <a:t>Облачные технологии.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9323530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Дата центр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D72897-A3AB-90D0-7E09-1F368C17B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22" y="1508907"/>
            <a:ext cx="8634660" cy="499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869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5B771-759D-9795-B93C-6FA33B71C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Операционные системы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8A766-CC3A-6623-DF99-CB5D9E575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19625"/>
            <a:ext cx="10515600" cy="1557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 еще очень много где.</a:t>
            </a:r>
            <a:endParaRPr lang="en-GB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0D24A5B-26B0-5C04-6F91-D8CB9A9A17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5590559"/>
              </p:ext>
            </p:extLst>
          </p:nvPr>
        </p:nvGraphicFramePr>
        <p:xfrm>
          <a:off x="669925" y="1465263"/>
          <a:ext cx="1068387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0683360" imgH="2971800" progId="PBrush">
                  <p:embed/>
                </p:oleObj>
              </mc:Choice>
              <mc:Fallback>
                <p:oleObj name="Bitmap Image" r:id="rId2" imgW="10683360" imgH="297180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0D24A5B-26B0-5C04-6F91-D8CB9A9A17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9925" y="1465263"/>
                        <a:ext cx="1068387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972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68A6-E3A9-AE29-077E-A48FA48C0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Вычислительная система.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EBFB79-CFC9-788B-6BEB-240E75DD8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6681" y="3412901"/>
            <a:ext cx="38637" cy="32197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9AF5098-8F53-6599-825B-FE431A584A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981484"/>
              </p:ext>
            </p:extLst>
          </p:nvPr>
        </p:nvGraphicFramePr>
        <p:xfrm>
          <a:off x="2560368" y="1593850"/>
          <a:ext cx="7032625" cy="489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033320" imgH="4899600" progId="PBrush">
                  <p:embed/>
                </p:oleObj>
              </mc:Choice>
              <mc:Fallback>
                <p:oleObj name="Bitmap Image" r:id="rId3" imgW="7033320" imgH="489960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89AF5098-8F53-6599-825B-FE431A584A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60368" y="1593850"/>
                        <a:ext cx="7032625" cy="489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1994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7EBCE0-FD66-0986-DD54-52716F4B4C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499" y="449417"/>
            <a:ext cx="6124575" cy="6202330"/>
          </a:xfrm>
        </p:spPr>
      </p:pic>
    </p:spTree>
    <p:extLst>
      <p:ext uri="{BB962C8B-B14F-4D97-AF65-F5344CB8AC3E}">
        <p14:creationId xmlns:p14="http://schemas.microsoft.com/office/powerpoint/2010/main" val="219608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50593-B84D-D424-CEA5-68B0A33A8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Операционная система.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BAA83-B692-8A31-FF27-EBA05C3EE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130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Операционная это слой программного обеспечения, решающая две основные (и слабосвязанные) задачи.</a:t>
            </a:r>
            <a:endParaRPr lang="en-GB" dirty="0"/>
          </a:p>
          <a:p>
            <a:pPr marL="0" indent="0">
              <a:buNone/>
            </a:pPr>
            <a:r>
              <a:rPr lang="ru-RU" dirty="0"/>
              <a:t>Операционная система как виртуальная машина.</a:t>
            </a:r>
          </a:p>
          <a:p>
            <a:pPr marL="0" indent="0">
              <a:buNone/>
            </a:pPr>
            <a:r>
              <a:rPr lang="ru-RU" dirty="0"/>
              <a:t>Операционная система как менеджер ресурсов.</a:t>
            </a:r>
          </a:p>
          <a:p>
            <a:pPr marL="0" indent="0">
              <a:buNone/>
            </a:pPr>
            <a:r>
              <a:rPr lang="ru-RU" dirty="0"/>
              <a:t>Ресурсы:</a:t>
            </a:r>
          </a:p>
          <a:p>
            <a:r>
              <a:rPr lang="ru-RU" dirty="0"/>
              <a:t>процессор (процессорное время)</a:t>
            </a:r>
          </a:p>
          <a:p>
            <a:r>
              <a:rPr lang="ru-RU" dirty="0"/>
              <a:t>память</a:t>
            </a:r>
          </a:p>
          <a:p>
            <a:r>
              <a:rPr lang="ru-RU" dirty="0"/>
              <a:t>данные на внешних носителях (файловая система)</a:t>
            </a:r>
          </a:p>
          <a:p>
            <a:r>
              <a:rPr lang="ru-RU" dirty="0"/>
              <a:t>доступ к сети</a:t>
            </a:r>
          </a:p>
        </p:txBody>
      </p:sp>
    </p:spTree>
    <p:extLst>
      <p:ext uri="{BB962C8B-B14F-4D97-AF65-F5344CB8AC3E}">
        <p14:creationId xmlns:p14="http://schemas.microsoft.com/office/powerpoint/2010/main" val="417872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CC02A-71BE-F5ED-64A9-74B43745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эволюции вычислительных систем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7592F-88DB-616F-16E2-3AD35CF4D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/>
              <a:t>Первый период: 1945 - 1955 года.</a:t>
            </a:r>
            <a:br>
              <a:rPr lang="ru-RU" sz="3600" dirty="0"/>
            </a:br>
            <a:r>
              <a:rPr lang="ru-RU" sz="3600" dirty="0"/>
              <a:t>Элементная база: электронные лампы, реле. </a:t>
            </a:r>
            <a:br>
              <a:rPr lang="ru-RU" sz="3600" dirty="0"/>
            </a:br>
            <a:r>
              <a:rPr lang="ru-RU" sz="3600" dirty="0"/>
              <a:t>Ввод  перфокарты.</a:t>
            </a:r>
            <a:br>
              <a:rPr lang="ru-RU" sz="3600" dirty="0"/>
            </a:br>
            <a:r>
              <a:rPr lang="ru-RU" sz="3600" dirty="0"/>
              <a:t>Вывод телетайп.</a:t>
            </a: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Программирование – зачаточный уровень.</a:t>
            </a:r>
            <a:br>
              <a:rPr lang="ru-RU" sz="3600" dirty="0"/>
            </a:br>
            <a:r>
              <a:rPr lang="ru-RU" sz="3600" dirty="0"/>
              <a:t>Операционные системы – нет.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257585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40F9-7080-C0EB-FF9B-6A091BC8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Перфокарта</a:t>
            </a:r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A2BA0EB-6CB2-5408-E6EF-8BADAD55D6D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07" y="2139156"/>
            <a:ext cx="9275993" cy="408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296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4C3454-41A0-92A1-1DE2-8574C4F70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52" y="803625"/>
            <a:ext cx="6029325" cy="4371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CE739F-F525-6E5A-B93A-92F81B616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631" y="2085803"/>
            <a:ext cx="5460918" cy="3652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A6FA7D-9A1C-F559-450B-6A7FD388017E}"/>
              </a:ext>
            </a:extLst>
          </p:cNvPr>
          <p:cNvSpPr txBox="1"/>
          <p:nvPr/>
        </p:nvSpPr>
        <p:spPr>
          <a:xfrm>
            <a:off x="7338951" y="380010"/>
            <a:ext cx="38476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Триггер на паре триодов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38947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467</Words>
  <Application>Microsoft Office PowerPoint</Application>
  <PresentationFormat>Widescreen</PresentationFormat>
  <Paragraphs>53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Bitmap Image</vt:lpstr>
      <vt:lpstr>Операционные системы</vt:lpstr>
      <vt:lpstr>Литература</vt:lpstr>
      <vt:lpstr>Операционные системы</vt:lpstr>
      <vt:lpstr>Вычислительная система.</vt:lpstr>
      <vt:lpstr>PowerPoint Presentation</vt:lpstr>
      <vt:lpstr>Операционная система.</vt:lpstr>
      <vt:lpstr>История эволюции вычислительных систем</vt:lpstr>
      <vt:lpstr>Перфокарта</vt:lpstr>
      <vt:lpstr>PowerPoint Presentation</vt:lpstr>
      <vt:lpstr>IBM Model 701 (Early 1950's)</vt:lpstr>
      <vt:lpstr>История эволюции вычислительных систем</vt:lpstr>
      <vt:lpstr>IBM 7094 (Early 1960's)</vt:lpstr>
      <vt:lpstr>IBM System 360 Datacenter</vt:lpstr>
      <vt:lpstr>PowerPoint Presentation</vt:lpstr>
      <vt:lpstr>OS/360</vt:lpstr>
      <vt:lpstr>Машинный зал вычислительного центра</vt:lpstr>
      <vt:lpstr>PDP-7 Digital Equipment Corporation</vt:lpstr>
      <vt:lpstr>PowerPoint Presentation</vt:lpstr>
      <vt:lpstr>Thompson (sitting) and Ritchie working together at a PDP-11</vt:lpstr>
      <vt:lpstr>История эволюции вычислительных систем</vt:lpstr>
      <vt:lpstr>Появление микропроцессоров.</vt:lpstr>
      <vt:lpstr>IBM PC 5150</vt:lpstr>
      <vt:lpstr>PowerPoint Presentation</vt:lpstr>
      <vt:lpstr>История эволюции вычислительных систем</vt:lpstr>
      <vt:lpstr>История эволюции вычислительных систем</vt:lpstr>
      <vt:lpstr>Дата центр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Операционные системы</dc:title>
  <dc:creator>Лаздин Артур Вячеславович</dc:creator>
  <cp:lastModifiedBy>Лаздин Артур Вячеславович</cp:lastModifiedBy>
  <cp:revision>6</cp:revision>
  <dcterms:created xsi:type="dcterms:W3CDTF">2022-09-04T12:04:38Z</dcterms:created>
  <dcterms:modified xsi:type="dcterms:W3CDTF">2024-09-03T08:55:13Z</dcterms:modified>
</cp:coreProperties>
</file>

<file path=docProps/thumbnail.jpeg>
</file>